
<file path=[Content_Types].xml><?xml version="1.0" encoding="utf-8"?>
<Types xmlns="http://schemas.openxmlformats.org/package/2006/content-types">
  <Default Extension="jpeg" ContentType="image/jpeg"/>
  <Default Extension="mov" ContentType="video/quicktime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98" r:id="rId1"/>
  </p:sldMasterIdLst>
  <p:notesMasterIdLst>
    <p:notesMasterId r:id="rId23"/>
  </p:notesMasterIdLst>
  <p:sldIdLst>
    <p:sldId id="256" r:id="rId2"/>
    <p:sldId id="260" r:id="rId3"/>
    <p:sldId id="258" r:id="rId4"/>
    <p:sldId id="268" r:id="rId5"/>
    <p:sldId id="264" r:id="rId6"/>
    <p:sldId id="267" r:id="rId7"/>
    <p:sldId id="265" r:id="rId8"/>
    <p:sldId id="275" r:id="rId9"/>
    <p:sldId id="276" r:id="rId10"/>
    <p:sldId id="269" r:id="rId11"/>
    <p:sldId id="273" r:id="rId12"/>
    <p:sldId id="262" r:id="rId13"/>
    <p:sldId id="274" r:id="rId14"/>
    <p:sldId id="272" r:id="rId15"/>
    <p:sldId id="270" r:id="rId16"/>
    <p:sldId id="271" r:id="rId17"/>
    <p:sldId id="279" r:id="rId18"/>
    <p:sldId id="281" r:id="rId19"/>
    <p:sldId id="266" r:id="rId20"/>
    <p:sldId id="277" r:id="rId21"/>
    <p:sldId id="280" r:id="rId2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1EAF555C-335F-F841-8C11-623954E1E68E}" name="Noémie Käser" initials="NK" userId="3f716bc1007e048e" providerId="Windows Live"/>
  <p188:author id="{23CA9D6E-8E79-3967-438F-EB02D688AF43}" name="Komenda Daniela (komendan)" initials="" userId="S::komendan@students.zhaw.ch::4b19858f-8e60-40c7-9322-176172138bf8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–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23003"/>
    <p:restoredTop sz="60217" autoAdjust="0"/>
  </p:normalViewPr>
  <p:slideViewPr>
    <p:cSldViewPr snapToGrid="0">
      <p:cViewPr varScale="1">
        <p:scale>
          <a:sx n="65" d="100"/>
          <a:sy n="65" d="100"/>
        </p:scale>
        <p:origin x="196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microsoft.com/office/2018/10/relationships/authors" Target="author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media/image1.jpeg>
</file>

<file path=ppt/media/image10.jpeg>
</file>

<file path=ppt/media/image11.png>
</file>

<file path=ppt/media/image12.png>
</file>

<file path=ppt/media/image13.jpeg>
</file>

<file path=ppt/media/image14.jpe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png>
</file>

<file path=ppt/media/image3.jpe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media/media1.mo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8B070D-E4D8-984D-B530-4974E513BB92}" type="datetimeFigureOut">
              <a:rPr lang="de-CH" smtClean="0"/>
              <a:t>03.06.24</a:t>
            </a:fld>
            <a:endParaRPr lang="de-CH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de-CH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D927389-6DBD-AB4D-AB7F-FF6690743D12}" type="slidenum">
              <a:rPr lang="de-CH" smtClean="0"/>
              <a:t>‹#›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635652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13011556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22858883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5609010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01676445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9664202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73618601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31300395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5317921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31726928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LID4096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42508183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19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155779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2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93734635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20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252452754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21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813128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3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694845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47194734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5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98586935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6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158298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7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6351846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8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79931665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9D927389-6DBD-AB4D-AB7F-FF6690743D12}" type="slidenum">
              <a:rPr lang="de-CH" smtClean="0"/>
              <a:t>9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853007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9524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9525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312106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5261720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0808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8912390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90704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9214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37434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893199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72319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3590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192821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30796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78773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10790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GB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76449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2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98000"/>
                <a:hueMod val="94000"/>
                <a:satMod val="148000"/>
                <a:lumMod val="150000"/>
              </a:schemeClr>
            </a:gs>
            <a:gs pos="100000">
              <a:schemeClr val="bg1">
                <a:lumMod val="85000"/>
              </a:schemeClr>
            </a:gs>
          </a:gsLst>
          <a:lin ang="50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9">
            <a:alphaModFix amt="30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  <a:headEnd/>
                <a:tailEnd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99A8DD2-C443-44AD-85B3-4CE72B962C5F}" type="datetimeFigureOut">
              <a:rPr lang="en-US" smtClean="0"/>
              <a:t>6/3/24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4FCA09-A334-4A38-8A78-E51DCD588AB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709349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99" r:id="rId1"/>
    <p:sldLayoutId id="2147483800" r:id="rId2"/>
    <p:sldLayoutId id="2147483801" r:id="rId3"/>
    <p:sldLayoutId id="2147483802" r:id="rId4"/>
    <p:sldLayoutId id="2147483803" r:id="rId5"/>
    <p:sldLayoutId id="2147483804" r:id="rId6"/>
    <p:sldLayoutId id="2147483805" r:id="rId7"/>
    <p:sldLayoutId id="2147483806" r:id="rId8"/>
    <p:sldLayoutId id="2147483807" r:id="rId9"/>
    <p:sldLayoutId id="2147483808" r:id="rId10"/>
    <p:sldLayoutId id="2147483809" r:id="rId11"/>
    <p:sldLayoutId id="2147483810" r:id="rId12"/>
    <p:sldLayoutId id="2147483811" r:id="rId13"/>
    <p:sldLayoutId id="2147483812" r:id="rId14"/>
    <p:sldLayoutId id="2147483813" r:id="rId15"/>
    <p:sldLayoutId id="2147483814" r:id="rId16"/>
    <p:sldLayoutId id="214748381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17.jpe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jpeg"/><Relationship Id="rId5" Type="http://schemas.openxmlformats.org/officeDocument/2006/relationships/image" Target="../media/image15.jpeg"/><Relationship Id="rId4" Type="http://schemas.openxmlformats.org/officeDocument/2006/relationships/image" Target="../media/image14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8.jpe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20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20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tx1"/>
            </a:gs>
            <a:gs pos="100000">
              <a:schemeClr val="tx1">
                <a:lumMod val="95000"/>
              </a:schemeClr>
            </a:gs>
          </a:gsLst>
          <a:lin ang="50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ECBB99-89A1-8351-54B4-19D5CFFECC3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600033" y="5293850"/>
            <a:ext cx="6622440" cy="1178688"/>
          </a:xfrm>
        </p:spPr>
        <p:txBody>
          <a:bodyPr anchor="ctr">
            <a:normAutofit/>
          </a:bodyPr>
          <a:lstStyle/>
          <a:p>
            <a:pPr algn="l"/>
            <a:r>
              <a:rPr lang="en-US" dirty="0">
                <a:solidFill>
                  <a:schemeClr val="bg1"/>
                </a:solidFill>
              </a:rPr>
              <a:t>Gruppe 8</a:t>
            </a:r>
            <a:br>
              <a:rPr lang="en-US" dirty="0">
                <a:solidFill>
                  <a:schemeClr val="bg1"/>
                </a:solidFill>
              </a:rPr>
            </a:br>
            <a:r>
              <a:rPr lang="en-US" sz="2000" dirty="0" err="1">
                <a:solidFill>
                  <a:schemeClr val="bg1"/>
                </a:solidFill>
              </a:rPr>
              <a:t>Livio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Bürgisser</a:t>
            </a:r>
            <a:r>
              <a:rPr lang="en-US" sz="2000" dirty="0">
                <a:solidFill>
                  <a:schemeClr val="bg1"/>
                </a:solidFill>
              </a:rPr>
              <a:t> – </a:t>
            </a:r>
            <a:r>
              <a:rPr lang="en-US" sz="2000" dirty="0" err="1">
                <a:solidFill>
                  <a:schemeClr val="bg1"/>
                </a:solidFill>
              </a:rPr>
              <a:t>Noémie</a:t>
            </a:r>
            <a:r>
              <a:rPr lang="en-US" sz="2000" dirty="0">
                <a:solidFill>
                  <a:schemeClr val="bg1"/>
                </a:solidFill>
              </a:rPr>
              <a:t> </a:t>
            </a:r>
            <a:r>
              <a:rPr lang="en-US" sz="2000" dirty="0" err="1">
                <a:solidFill>
                  <a:schemeClr val="bg1"/>
                </a:solidFill>
              </a:rPr>
              <a:t>Käser</a:t>
            </a:r>
            <a:r>
              <a:rPr lang="en-US" sz="2000" dirty="0">
                <a:solidFill>
                  <a:schemeClr val="bg1"/>
                </a:solidFill>
              </a:rPr>
              <a:t> – Daniela Komenda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CCE496B-FEB6-1FBC-AC42-2F400611887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812157" y="5293850"/>
            <a:ext cx="3874124" cy="1178688"/>
          </a:xfrm>
        </p:spPr>
        <p:txBody>
          <a:bodyPr anchor="ctr">
            <a:normAutofit/>
          </a:bodyPr>
          <a:lstStyle/>
          <a:p>
            <a:pPr algn="r">
              <a:spcBef>
                <a:spcPts val="0"/>
              </a:spcBef>
            </a:pPr>
            <a:r>
              <a:rPr lang="de-CH" dirty="0">
                <a:solidFill>
                  <a:schemeClr val="bg1"/>
                </a:solidFill>
              </a:rPr>
              <a:t>Präsentation</a:t>
            </a:r>
            <a:endParaRPr lang="en-US" dirty="0">
              <a:solidFill>
                <a:schemeClr val="bg1"/>
              </a:solidFill>
            </a:endParaRPr>
          </a:p>
          <a:p>
            <a:pPr algn="r">
              <a:spcBef>
                <a:spcPts val="0"/>
              </a:spcBef>
            </a:pPr>
            <a:r>
              <a:rPr lang="en-US" dirty="0">
                <a:solidFill>
                  <a:schemeClr val="bg1"/>
                </a:solidFill>
              </a:rPr>
              <a:t>06. </a:t>
            </a:r>
            <a:r>
              <a:rPr lang="en-US" dirty="0" err="1">
                <a:solidFill>
                  <a:schemeClr val="bg1"/>
                </a:solidFill>
              </a:rPr>
              <a:t>Juni</a:t>
            </a:r>
            <a:r>
              <a:rPr lang="en-US" dirty="0">
                <a:solidFill>
                  <a:schemeClr val="bg1"/>
                </a:solidFill>
              </a:rPr>
              <a:t> 2024</a:t>
            </a:r>
          </a:p>
        </p:txBody>
      </p:sp>
      <p:pic>
        <p:nvPicPr>
          <p:cNvPr id="4" name="Picture 3" descr="A web of dots connected">
            <a:extLst>
              <a:ext uri="{FF2B5EF4-FFF2-40B4-BE49-F238E27FC236}">
                <a16:creationId xmlns:a16="http://schemas.microsoft.com/office/drawing/2014/main" id="{1F499EBE-10BE-4A7D-987C-6E7AC258991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12191980" cy="4908375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C946511D-C18B-3E01-DED5-7AC6EA386AE8}"/>
              </a:ext>
            </a:extLst>
          </p:cNvPr>
          <p:cNvSpPr txBox="1"/>
          <p:nvPr/>
        </p:nvSpPr>
        <p:spPr>
          <a:xfrm>
            <a:off x="3402806" y="1792477"/>
            <a:ext cx="5386388" cy="1323439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de-CH" sz="8000" b="1" dirty="0"/>
              <a:t>IoT-Projekt</a:t>
            </a:r>
          </a:p>
        </p:txBody>
      </p:sp>
    </p:spTree>
    <p:extLst>
      <p:ext uri="{BB962C8B-B14F-4D97-AF65-F5344CB8AC3E}">
        <p14:creationId xmlns:p14="http://schemas.microsoft.com/office/powerpoint/2010/main" val="85589764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</a:t>
            </a:r>
            <a:r>
              <a:rPr lang="de-CH" sz="4000" dirty="0" err="1"/>
              <a:t>Breadboard-Prototyping</a:t>
            </a:r>
            <a:endParaRPr lang="de-CH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Picture 3" descr="A circuit board with wires and a black and white background&#10;&#10;Description automatically generated with medium confidence">
            <a:extLst>
              <a:ext uri="{FF2B5EF4-FFF2-40B4-BE49-F238E27FC236}">
                <a16:creationId xmlns:a16="http://schemas.microsoft.com/office/drawing/2014/main" id="{E4C86778-A703-3346-A8A6-13C70CE78672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5880497" y="591741"/>
            <a:ext cx="3844131" cy="6858000"/>
          </a:xfrm>
          <a:prstGeom prst="rect">
            <a:avLst/>
          </a:prstGeom>
        </p:spPr>
      </p:pic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D28AB08-1091-4ED4-1DFF-C91C1F42AD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1" y="1928813"/>
            <a:ext cx="3133724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1. Prototyp nur mit O2-Sensor</a:t>
            </a:r>
          </a:p>
          <a:p>
            <a:r>
              <a:rPr lang="de-CH" dirty="0"/>
              <a:t>2. Prototyp mit NH3-, CO- und O2-Sensor, aber ohne Buzzer und Switch</a:t>
            </a:r>
          </a:p>
          <a:p>
            <a:r>
              <a:rPr lang="de-CH" dirty="0"/>
              <a:t>3. Prototyp mit allen Sensoren, inklusive Buzzer und Switch</a:t>
            </a:r>
          </a:p>
        </p:txBody>
      </p:sp>
    </p:spTree>
    <p:extLst>
      <p:ext uri="{BB962C8B-B14F-4D97-AF65-F5344CB8AC3E}">
        <p14:creationId xmlns:p14="http://schemas.microsoft.com/office/powerpoint/2010/main" val="2120861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Platinen-Design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3D1B6-0391-AC35-DC36-A15FDF645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Schwierigkeit</a:t>
            </a:r>
          </a:p>
          <a:p>
            <a:pPr lvl="1"/>
            <a:r>
              <a:rPr lang="de-CH" dirty="0"/>
              <a:t>Platine soll Erweiterung mit </a:t>
            </a:r>
            <a:r>
              <a:rPr lang="de-CH" dirty="0" err="1"/>
              <a:t>PiCar</a:t>
            </a:r>
            <a:r>
              <a:rPr lang="de-CH" dirty="0"/>
              <a:t> und Lidar ermöglichen</a:t>
            </a:r>
          </a:p>
          <a:p>
            <a:pPr lvl="1"/>
            <a:r>
              <a:rPr lang="de-CH" dirty="0"/>
              <a:t>Nicht alle Pins können genutzt werden</a:t>
            </a:r>
          </a:p>
          <a:p>
            <a:pPr lvl="1"/>
            <a:r>
              <a:rPr lang="de-CH" dirty="0"/>
              <a:t>Theoretisch können 4 Sensoren parallel geschaltet werden</a:t>
            </a:r>
          </a:p>
          <a:p>
            <a:r>
              <a:rPr lang="de-CH" dirty="0"/>
              <a:t>Lösung</a:t>
            </a:r>
          </a:p>
          <a:p>
            <a:pPr lvl="1"/>
            <a:r>
              <a:rPr lang="de-CH" dirty="0"/>
              <a:t>Dokumentation von </a:t>
            </a:r>
            <a:r>
              <a:rPr lang="de-CH" dirty="0" err="1"/>
              <a:t>PiCar</a:t>
            </a:r>
            <a:r>
              <a:rPr lang="de-CH" dirty="0"/>
              <a:t>, welche Pins genutzt werden</a:t>
            </a:r>
          </a:p>
          <a:p>
            <a:pPr lvl="1"/>
            <a:r>
              <a:rPr lang="de-CH" dirty="0"/>
              <a:t>Dokumentation von Lidar, welche Pins genutzt werden</a:t>
            </a:r>
          </a:p>
          <a:p>
            <a:r>
              <a:rPr lang="de-CH" dirty="0"/>
              <a:t>Umsetzung</a:t>
            </a:r>
          </a:p>
          <a:p>
            <a:pPr lvl="1"/>
            <a:r>
              <a:rPr lang="de-CH" dirty="0"/>
              <a:t>Pins werden entsprechend angeschrieben</a:t>
            </a:r>
          </a:p>
          <a:p>
            <a:pPr lvl="1"/>
            <a:r>
              <a:rPr lang="de-CH" dirty="0"/>
              <a:t>Platz für 4 Sensoren schaffen</a:t>
            </a:r>
          </a:p>
          <a:p>
            <a:pPr lvl="1"/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0305870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Platinen-Design mit </a:t>
            </a:r>
            <a:r>
              <a:rPr lang="de-CH" sz="4000" dirty="0" err="1"/>
              <a:t>KiCAD</a:t>
            </a:r>
            <a:endParaRPr lang="de-CH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Picture 6" descr="A diagram of a circuit&#10;&#10;Description automatically generated">
            <a:extLst>
              <a:ext uri="{FF2B5EF4-FFF2-40B4-BE49-F238E27FC236}">
                <a16:creationId xmlns:a16="http://schemas.microsoft.com/office/drawing/2014/main" id="{970933AC-DD64-A5B0-19C0-24791BE101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5234" y="1827212"/>
            <a:ext cx="10132815" cy="42825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08118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Platinen-Design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73D1B6-0391-AC35-DC36-A15FDF64597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Verbindungen</a:t>
            </a:r>
          </a:p>
          <a:p>
            <a:pPr lvl="1"/>
            <a:r>
              <a:rPr lang="de-CH" dirty="0"/>
              <a:t>2 Layer, da günstig und das Design genügend einfach</a:t>
            </a:r>
          </a:p>
          <a:p>
            <a:pPr marL="457200" lvl="1" indent="0">
              <a:buNone/>
            </a:pPr>
            <a:endParaRPr lang="de-CH" dirty="0"/>
          </a:p>
          <a:p>
            <a:r>
              <a:rPr lang="de-CH" dirty="0"/>
              <a:t>Herausforderung</a:t>
            </a:r>
          </a:p>
          <a:p>
            <a:pPr lvl="1"/>
            <a:r>
              <a:rPr lang="de-CH" dirty="0"/>
              <a:t>Komponenten-Footprint muss stimmen</a:t>
            </a:r>
          </a:p>
          <a:p>
            <a:pPr lvl="1"/>
            <a:r>
              <a:rPr lang="de-CH" dirty="0"/>
              <a:t>Holes müssen am korrekten Ort sein</a:t>
            </a:r>
          </a:p>
          <a:p>
            <a:pPr lvl="1"/>
            <a:r>
              <a:rPr lang="de-CH" dirty="0"/>
              <a:t>Pins müssen am korrekten Ort sein</a:t>
            </a:r>
          </a:p>
          <a:p>
            <a:pPr lvl="1"/>
            <a:r>
              <a:rPr lang="de-CH" dirty="0"/>
              <a:t>Komponenten, die höher sind, dürfen nicht mit dem Board vom </a:t>
            </a:r>
            <a:r>
              <a:rPr lang="de-CH" dirty="0" err="1"/>
              <a:t>PiCar</a:t>
            </a:r>
            <a:r>
              <a:rPr lang="de-CH" dirty="0"/>
              <a:t> kollidieren</a:t>
            </a:r>
          </a:p>
        </p:txBody>
      </p:sp>
    </p:spTree>
    <p:extLst>
      <p:ext uri="{BB962C8B-B14F-4D97-AF65-F5344CB8AC3E}">
        <p14:creationId xmlns:p14="http://schemas.microsoft.com/office/powerpoint/2010/main" val="154860195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Picture 3" descr="A circuit board with many small circles and dots&#10;&#10;Description automatically generated">
            <a:extLst>
              <a:ext uri="{FF2B5EF4-FFF2-40B4-BE49-F238E27FC236}">
                <a16:creationId xmlns:a16="http://schemas.microsoft.com/office/drawing/2014/main" id="{30F3B6FD-EA6E-7F82-357A-A80975DCDD35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2114550" y="384019"/>
            <a:ext cx="7772400" cy="62215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518637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Produktion durch PCB-Way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6" name="Picture 5" descr="A close-up of a circuit board&#10;&#10;Description automatically generated">
            <a:extLst>
              <a:ext uri="{FF2B5EF4-FFF2-40B4-BE49-F238E27FC236}">
                <a16:creationId xmlns:a16="http://schemas.microsoft.com/office/drawing/2014/main" id="{9F711EE1-3ABD-762D-6958-73BF35EEE3C1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6063452" y="1037427"/>
            <a:ext cx="3430587" cy="6156333"/>
          </a:xfrm>
          <a:prstGeom prst="rect">
            <a:avLst/>
          </a:prstGeom>
        </p:spPr>
      </p:pic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724CB80B-E436-FB33-9F8C-7FC5BE08F12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1" y="1928813"/>
            <a:ext cx="3133724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Produktion von 10 PCB durch PCB-Way in China</a:t>
            </a:r>
          </a:p>
          <a:p>
            <a:r>
              <a:rPr lang="de-CH" dirty="0"/>
              <a:t>Bestellung der Komponenten bei </a:t>
            </a:r>
            <a:r>
              <a:rPr lang="de-CH" dirty="0" err="1"/>
              <a:t>DigiKey</a:t>
            </a:r>
            <a:endParaRPr lang="de-CH" dirty="0"/>
          </a:p>
          <a:p>
            <a:r>
              <a:rPr lang="de-CH" dirty="0"/>
              <a:t>Selbstständiges Löten der Komponenten</a:t>
            </a:r>
          </a:p>
        </p:txBody>
      </p:sp>
    </p:spTree>
    <p:extLst>
      <p:ext uri="{BB962C8B-B14F-4D97-AF65-F5344CB8AC3E}">
        <p14:creationId xmlns:p14="http://schemas.microsoft.com/office/powerpoint/2010/main" val="16667103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Elektronik – Löten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21924C44-705E-2C77-1662-04DF428EA5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1" y="1684262"/>
            <a:ext cx="3133724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Herausforderung 1:</a:t>
            </a:r>
          </a:p>
          <a:p>
            <a:pPr lvl="1"/>
            <a:r>
              <a:rPr lang="de-CH" dirty="0"/>
              <a:t>Komponenten sollen nicht schräg gelötet sein</a:t>
            </a:r>
          </a:p>
          <a:p>
            <a:r>
              <a:rPr lang="de-CH" dirty="0"/>
              <a:t>Lösung 1:</a:t>
            </a:r>
          </a:p>
          <a:p>
            <a:pPr lvl="1"/>
            <a:r>
              <a:rPr lang="de-CH" dirty="0"/>
              <a:t>Tape</a:t>
            </a:r>
          </a:p>
          <a:p>
            <a:r>
              <a:rPr lang="de-CH" dirty="0"/>
              <a:t>Herausforderung 2:</a:t>
            </a:r>
          </a:p>
          <a:p>
            <a:pPr lvl="1"/>
            <a:r>
              <a:rPr lang="de-CH" dirty="0"/>
              <a:t>Löt-Zinn mit Blei</a:t>
            </a:r>
          </a:p>
          <a:p>
            <a:r>
              <a:rPr lang="de-CH" dirty="0"/>
              <a:t>Lösung 2:</a:t>
            </a:r>
          </a:p>
          <a:p>
            <a:pPr lvl="1"/>
            <a:r>
              <a:rPr lang="de-CH" dirty="0"/>
              <a:t>siehe Bild</a:t>
            </a:r>
          </a:p>
        </p:txBody>
      </p:sp>
      <p:pic>
        <p:nvPicPr>
          <p:cNvPr id="9" name="Picture 8" descr="A black rectangular object with metal pins&#10;&#10;Description automatically generated">
            <a:extLst>
              <a:ext uri="{FF2B5EF4-FFF2-40B4-BE49-F238E27FC236}">
                <a16:creationId xmlns:a16="http://schemas.microsoft.com/office/drawing/2014/main" id="{5E34747E-6A4D-EFED-A5D4-45DE8377DC44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16200000">
            <a:off x="7172325" y="299244"/>
            <a:ext cx="2495550" cy="6858000"/>
          </a:xfrm>
          <a:prstGeom prst="rect">
            <a:avLst/>
          </a:prstGeom>
        </p:spPr>
      </p:pic>
      <p:pic>
        <p:nvPicPr>
          <p:cNvPr id="40" name="Picture 39" descr="A close up of a device&#10;&#10;Description automatically generated">
            <a:extLst>
              <a:ext uri="{FF2B5EF4-FFF2-40B4-BE49-F238E27FC236}">
                <a16:creationId xmlns:a16="http://schemas.microsoft.com/office/drawing/2014/main" id="{7B179CF5-934A-A6F7-8FC1-9CF00EC94704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 rot="5400000">
            <a:off x="7138986" y="1773239"/>
            <a:ext cx="2457453" cy="6858000"/>
          </a:xfrm>
          <a:prstGeom prst="rect">
            <a:avLst/>
          </a:prstGeom>
        </p:spPr>
      </p:pic>
      <p:pic>
        <p:nvPicPr>
          <p:cNvPr id="3" name="Picture 2" descr="A table with tools on it&#10;&#10;Description automatically generated">
            <a:extLst>
              <a:ext uri="{FF2B5EF4-FFF2-40B4-BE49-F238E27FC236}">
                <a16:creationId xmlns:a16="http://schemas.microsoft.com/office/drawing/2014/main" id="{6D59719A-4AD5-8E01-2C8D-37788466212C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209383" y="1821340"/>
            <a:ext cx="6381748" cy="4786311"/>
          </a:xfrm>
          <a:prstGeom prst="rect">
            <a:avLst/>
          </a:prstGeom>
        </p:spPr>
      </p:pic>
      <p:pic>
        <p:nvPicPr>
          <p:cNvPr id="6" name="Picture 5" descr="A person wearing a mask and gloves working on a device&#10;&#10;Description automatically generated">
            <a:extLst>
              <a:ext uri="{FF2B5EF4-FFF2-40B4-BE49-F238E27FC236}">
                <a16:creationId xmlns:a16="http://schemas.microsoft.com/office/drawing/2014/main" id="{43003CF1-E414-FE01-DC85-9D21E025561B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373417" y="1669001"/>
            <a:ext cx="3745706" cy="4994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335898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Dashboard </a:t>
            </a:r>
            <a:r>
              <a:rPr lang="en-US" sz="4000" dirty="0" err="1"/>
              <a:t>mit</a:t>
            </a:r>
            <a:r>
              <a:rPr lang="en-US" sz="4000" dirty="0"/>
              <a:t> Node Red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" name="Picture 4" descr="A screenshot of a computer&#10;&#10;Description automatically generated">
            <a:extLst>
              <a:ext uri="{FF2B5EF4-FFF2-40B4-BE49-F238E27FC236}">
                <a16:creationId xmlns:a16="http://schemas.microsoft.com/office/drawing/2014/main" id="{26BCB14B-26D0-2016-ABEB-6A38FBB3B01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77006" y="1913371"/>
            <a:ext cx="9466589" cy="398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6834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Node </a:t>
            </a:r>
            <a:r>
              <a:rPr lang="en-US" sz="4000" dirty="0" err="1"/>
              <a:t>ReD</a:t>
            </a:r>
            <a:r>
              <a:rPr lang="en-US" sz="4000" dirty="0"/>
              <a:t> FLOW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6" name="Grafik 5">
            <a:extLst>
              <a:ext uri="{FF2B5EF4-FFF2-40B4-BE49-F238E27FC236}">
                <a16:creationId xmlns:a16="http://schemas.microsoft.com/office/drawing/2014/main" id="{C8E95145-5596-1A7E-99C0-3E7B41551A2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91497" y="1620838"/>
            <a:ext cx="8680445" cy="47984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0137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/>
              <a:t>Weiterführende Ideen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2249486"/>
            <a:ext cx="9840911" cy="4356102"/>
          </a:xfrm>
        </p:spPr>
        <p:txBody>
          <a:bodyPr anchor="t">
            <a:normAutofit/>
          </a:bodyPr>
          <a:lstStyle/>
          <a:p>
            <a:r>
              <a:rPr lang="de-CH" dirty="0"/>
              <a:t>Raum-Erfassung mit Lidar und </a:t>
            </a:r>
            <a:r>
              <a:rPr lang="de-CH" dirty="0" err="1"/>
              <a:t>PiCar</a:t>
            </a:r>
            <a:r>
              <a:rPr lang="de-CH" dirty="0"/>
              <a:t>-Kamera</a:t>
            </a:r>
          </a:p>
          <a:p>
            <a:pPr marL="0" indent="0">
              <a:buNone/>
            </a:pPr>
            <a:endParaRPr lang="de-CH" dirty="0"/>
          </a:p>
          <a:p>
            <a:r>
              <a:rPr lang="de-CH" dirty="0"/>
              <a:t>Finden des Gas-Lecks</a:t>
            </a:r>
          </a:p>
          <a:p>
            <a:endParaRPr lang="de-CH" dirty="0"/>
          </a:p>
          <a:p>
            <a:r>
              <a:rPr lang="de-CH" dirty="0"/>
              <a:t>Energie-Management des Fahrzeugs</a:t>
            </a:r>
          </a:p>
          <a:p>
            <a:endParaRPr lang="de-CH" dirty="0"/>
          </a:p>
          <a:p>
            <a:r>
              <a:rPr lang="de-CH" dirty="0"/>
              <a:t>Daten-Management</a:t>
            </a:r>
            <a:endParaRPr lang="de-DE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3680222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1">
                <a:tint val="98000"/>
                <a:hueMod val="94000"/>
                <a:satMod val="148000"/>
                <a:lumMod val="39230"/>
                <a:lumOff val="60770"/>
              </a:schemeClr>
            </a:gs>
            <a:gs pos="100000">
              <a:schemeClr val="bg1">
                <a:lumMod val="85000"/>
              </a:schemeClr>
            </a:gs>
          </a:gsLst>
          <a:lin ang="504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Übersicht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4773" y="1831589"/>
            <a:ext cx="9840911" cy="4764474"/>
          </a:xfrm>
        </p:spPr>
        <p:txBody>
          <a:bodyPr anchor="t">
            <a:normAutofit/>
          </a:bodyPr>
          <a:lstStyle/>
          <a:p>
            <a:r>
              <a:rPr lang="de-CH" dirty="0"/>
              <a:t>Problemstellung &amp; Lösung</a:t>
            </a:r>
          </a:p>
          <a:p>
            <a:r>
              <a:rPr lang="de-CH" dirty="0"/>
              <a:t>Unser Projekt</a:t>
            </a:r>
          </a:p>
          <a:p>
            <a:pPr lvl="1"/>
            <a:r>
              <a:rPr lang="de-CH" dirty="0"/>
              <a:t>Benutzte Sensoren &amp; Technologien</a:t>
            </a:r>
          </a:p>
          <a:p>
            <a:pPr lvl="1"/>
            <a:r>
              <a:rPr lang="de-CH" dirty="0"/>
              <a:t>Code</a:t>
            </a:r>
          </a:p>
          <a:p>
            <a:pPr lvl="1"/>
            <a:r>
              <a:rPr lang="de-CH" dirty="0"/>
              <a:t>Elektronik</a:t>
            </a:r>
          </a:p>
          <a:p>
            <a:pPr lvl="1"/>
            <a:r>
              <a:rPr lang="de-CH" dirty="0"/>
              <a:t>Dashboard</a:t>
            </a:r>
          </a:p>
          <a:p>
            <a:r>
              <a:rPr lang="de-CH" dirty="0"/>
              <a:t>Weiterführende Ideen</a:t>
            </a:r>
          </a:p>
          <a:p>
            <a:r>
              <a:rPr lang="de-CH" dirty="0"/>
              <a:t>Live-Demo</a:t>
            </a:r>
          </a:p>
          <a:p>
            <a:pPr marL="457200" lvl="1" indent="0">
              <a:buNone/>
            </a:pPr>
            <a:endParaRPr lang="de-CH" dirty="0"/>
          </a:p>
          <a:p>
            <a:pPr lvl="1"/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42374699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5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Live-Demo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presentation-video">
            <a:hlinkClick r:id="" action="ppaction://media"/>
            <a:extLst>
              <a:ext uri="{FF2B5EF4-FFF2-40B4-BE49-F238E27FC236}">
                <a16:creationId xmlns:a16="http://schemas.microsoft.com/office/drawing/2014/main" id="{F6385E8F-D7F7-DB01-758F-049A39B95F35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2067720" y="1777241"/>
            <a:ext cx="812800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15045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4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 err="1"/>
              <a:t>Github</a:t>
            </a:r>
            <a:r>
              <a:rPr lang="de-CH" sz="4000" dirty="0"/>
              <a:t>-Repo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3" name="Title 1">
            <a:extLst>
              <a:ext uri="{FF2B5EF4-FFF2-40B4-BE49-F238E27FC236}">
                <a16:creationId xmlns:a16="http://schemas.microsoft.com/office/drawing/2014/main" id="{B331616D-FCB2-ED21-4DB7-AF1BD36DF01A}"/>
              </a:ext>
            </a:extLst>
          </p:cNvPr>
          <p:cNvSpPr txBox="1">
            <a:spLocks/>
          </p:cNvSpPr>
          <p:nvPr/>
        </p:nvSpPr>
        <p:spPr>
          <a:xfrm>
            <a:off x="874713" y="3244582"/>
            <a:ext cx="10647362" cy="111707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de-CH" sz="2500" dirty="0"/>
              <a:t>https://</a:t>
            </a:r>
            <a:r>
              <a:rPr lang="de-CH" sz="2500" dirty="0" err="1"/>
              <a:t>github.com</a:t>
            </a:r>
            <a:r>
              <a:rPr lang="de-CH" sz="2500" dirty="0"/>
              <a:t>/</a:t>
            </a:r>
            <a:r>
              <a:rPr lang="de-CH" sz="2500" dirty="0" err="1"/>
              <a:t>liviobue</a:t>
            </a:r>
            <a:r>
              <a:rPr lang="de-CH" sz="2500" dirty="0"/>
              <a:t>/</a:t>
            </a:r>
            <a:r>
              <a:rPr lang="de-CH" sz="2500" dirty="0" err="1"/>
              <a:t>iot_project</a:t>
            </a:r>
            <a:endParaRPr lang="de-CH" sz="2500" dirty="0"/>
          </a:p>
        </p:txBody>
      </p:sp>
    </p:spTree>
    <p:extLst>
      <p:ext uri="{BB962C8B-B14F-4D97-AF65-F5344CB8AC3E}">
        <p14:creationId xmlns:p14="http://schemas.microsoft.com/office/powerpoint/2010/main" val="156683681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 err="1"/>
              <a:t>Problemstellung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4" name="Content Placeholder 18" descr="A white background with black text&#10;&#10;Description automatically generated">
            <a:extLst>
              <a:ext uri="{FF2B5EF4-FFF2-40B4-BE49-F238E27FC236}">
                <a16:creationId xmlns:a16="http://schemas.microsoft.com/office/drawing/2014/main" id="{87E37AA8-152E-3FCE-D5B4-9E5A27F057E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9257" y="1635965"/>
            <a:ext cx="9512300" cy="2832100"/>
          </a:xfrm>
          <a:prstGeom prst="rect">
            <a:avLst/>
          </a:prstGeom>
        </p:spPr>
      </p:pic>
      <p:pic>
        <p:nvPicPr>
          <p:cNvPr id="5" name="Picture 4" descr="A black and white sign with white text&#10;&#10;Description automatically generated">
            <a:extLst>
              <a:ext uri="{FF2B5EF4-FFF2-40B4-BE49-F238E27FC236}">
                <a16:creationId xmlns:a16="http://schemas.microsoft.com/office/drawing/2014/main" id="{E5165B13-7C6D-D6E3-0B85-0664D39B4407}"/>
              </a:ext>
            </a:extLst>
          </p:cNvPr>
          <p:cNvPicPr>
            <a:picLocks noChangeAspect="1"/>
          </p:cNvPicPr>
          <p:nvPr/>
        </p:nvPicPr>
        <p:blipFill>
          <a:blip r:embed="rId5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450560" y="4146560"/>
            <a:ext cx="7772400" cy="2730351"/>
          </a:xfrm>
          <a:prstGeom prst="rect">
            <a:avLst/>
          </a:prstGeom>
        </p:spPr>
      </p:pic>
      <p:pic>
        <p:nvPicPr>
          <p:cNvPr id="6" name="Picture 5" descr="A screenshot of a computer&#10;&#10;Description automatically generated">
            <a:extLst>
              <a:ext uri="{FF2B5EF4-FFF2-40B4-BE49-F238E27FC236}">
                <a16:creationId xmlns:a16="http://schemas.microsoft.com/office/drawing/2014/main" id="{80FCEB06-BA6C-A23E-2DC5-B063FB5E91C1}"/>
              </a:ext>
            </a:extLst>
          </p:cNvPr>
          <p:cNvPicPr>
            <a:picLocks noChangeAspect="1"/>
          </p:cNvPicPr>
          <p:nvPr/>
        </p:nvPicPr>
        <p:blipFill>
          <a:blip r:embed="rId6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84982" y="3590834"/>
            <a:ext cx="7772400" cy="3115383"/>
          </a:xfrm>
          <a:prstGeom prst="rect">
            <a:avLst/>
          </a:prstGeom>
        </p:spPr>
      </p:pic>
      <p:pic>
        <p:nvPicPr>
          <p:cNvPr id="7" name="Picture 6" descr="A blue and white rectangular sign&#10;&#10;Description automatically generated">
            <a:extLst>
              <a:ext uri="{FF2B5EF4-FFF2-40B4-BE49-F238E27FC236}">
                <a16:creationId xmlns:a16="http://schemas.microsoft.com/office/drawing/2014/main" id="{134491F0-23CB-A219-3D92-AAB099B09598}"/>
              </a:ext>
            </a:extLst>
          </p:cNvPr>
          <p:cNvPicPr>
            <a:picLocks noChangeAspect="1"/>
          </p:cNvPicPr>
          <p:nvPr/>
        </p:nvPicPr>
        <p:blipFill>
          <a:blip r:embed="rId7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547608" y="1788078"/>
            <a:ext cx="7772400" cy="153062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24998" y="2212428"/>
            <a:ext cx="9840911" cy="3541714"/>
          </a:xfrm>
          <a:solidFill>
            <a:schemeClr val="bg1"/>
          </a:solidFill>
        </p:spPr>
        <p:txBody>
          <a:bodyPr anchor="t">
            <a:normAutofit/>
          </a:bodyPr>
          <a:lstStyle/>
          <a:p>
            <a:r>
              <a:rPr lang="de-CH" dirty="0"/>
              <a:t>Luftdichte Räume</a:t>
            </a:r>
          </a:p>
          <a:p>
            <a:r>
              <a:rPr lang="de-CH" dirty="0"/>
              <a:t>Höhlen</a:t>
            </a:r>
          </a:p>
          <a:p>
            <a:r>
              <a:rPr lang="de-CH" dirty="0" err="1"/>
              <a:t>Tagbau</a:t>
            </a:r>
            <a:endParaRPr lang="de-CH" dirty="0"/>
          </a:p>
          <a:p>
            <a:r>
              <a:rPr lang="de-CH" dirty="0"/>
              <a:t>Gefahr:</a:t>
            </a:r>
          </a:p>
          <a:p>
            <a:pPr lvl="1"/>
            <a:r>
              <a:rPr lang="de-CH" dirty="0"/>
              <a:t>Gas-Vergiftung</a:t>
            </a:r>
          </a:p>
          <a:p>
            <a:pPr lvl="1"/>
            <a:r>
              <a:rPr lang="de-CH" dirty="0"/>
              <a:t>Sauerstoff-Mangel</a:t>
            </a:r>
          </a:p>
          <a:p>
            <a:pPr lvl="1"/>
            <a:r>
              <a:rPr lang="de-CH" dirty="0"/>
              <a:t>Wird häufig nicht oder zu spät bemerkt</a:t>
            </a:r>
          </a:p>
        </p:txBody>
      </p:sp>
    </p:spTree>
    <p:extLst>
      <p:ext uri="{BB962C8B-B14F-4D97-AF65-F5344CB8AC3E}">
        <p14:creationId xmlns:p14="http://schemas.microsoft.com/office/powerpoint/2010/main" val="9116079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10949B21-79C1-323E-735B-5727BA08F5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Lösung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45278E-B6E7-A2F1-1154-5D93FA333D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56506" y="1816101"/>
            <a:ext cx="5941709" cy="4779962"/>
          </a:xfrm>
        </p:spPr>
        <p:txBody>
          <a:bodyPr anchor="t">
            <a:normAutofit/>
          </a:bodyPr>
          <a:lstStyle/>
          <a:p>
            <a:r>
              <a:rPr lang="de-CH" dirty="0"/>
              <a:t>Fahrzeug, das die Umgebung erkundet</a:t>
            </a:r>
          </a:p>
          <a:p>
            <a:r>
              <a:rPr lang="de-CH" dirty="0"/>
              <a:t>Gas-Konzentrationsmessung im Raum</a:t>
            </a:r>
          </a:p>
          <a:p>
            <a:r>
              <a:rPr lang="de-CH" dirty="0"/>
              <a:t>Speichern der Gas-Konzentrationen in einer Datenbank für historische Analyse</a:t>
            </a:r>
          </a:p>
          <a:p>
            <a:r>
              <a:rPr lang="de-CH" dirty="0"/>
              <a:t>Anzeige der Gas-Konzentrationen in einem Dashboard</a:t>
            </a:r>
          </a:p>
          <a:p>
            <a:r>
              <a:rPr lang="de-CH" dirty="0"/>
              <a:t>Mail bei Gefahr</a:t>
            </a:r>
          </a:p>
          <a:p>
            <a:r>
              <a:rPr lang="de-CH" dirty="0"/>
              <a:t>Alarm-System bei über- und unterschreiten von Schwellenwerten</a:t>
            </a:r>
          </a:p>
          <a:p>
            <a:endParaRPr lang="de-CH" i="1" dirty="0">
              <a:solidFill>
                <a:srgbClr val="FF0000"/>
              </a:solidFill>
            </a:endParaRPr>
          </a:p>
          <a:p>
            <a:endParaRPr lang="de-CH" i="1" dirty="0">
              <a:solidFill>
                <a:srgbClr val="FF0000"/>
              </a:solidFill>
            </a:endParaRP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5" name="Picture 4" descr="A small robot on a wooden surface&#10;&#10;Description automatically generated">
            <a:extLst>
              <a:ext uri="{FF2B5EF4-FFF2-40B4-BE49-F238E27FC236}">
                <a16:creationId xmlns:a16="http://schemas.microsoft.com/office/drawing/2014/main" id="{0F935D26-E819-A2DE-47E0-E55843F2A5A8}"/>
              </a:ext>
            </a:extLst>
          </p:cNvPr>
          <p:cNvPicPr>
            <a:picLocks noChangeAspect="1"/>
          </p:cNvPicPr>
          <p:nvPr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7307754" y="1204662"/>
            <a:ext cx="4121452" cy="5212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5502389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de-CH" sz="4000" dirty="0"/>
              <a:t>Benutzte Sensoren / Technologie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644ECF-9EE4-4031-3023-B2BA79A5CB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Raspberry Pi</a:t>
            </a:r>
          </a:p>
          <a:p>
            <a:r>
              <a:rPr lang="de-CH" dirty="0" err="1"/>
              <a:t>PiCar</a:t>
            </a:r>
            <a:r>
              <a:rPr lang="de-CH" dirty="0"/>
              <a:t> von </a:t>
            </a:r>
            <a:r>
              <a:rPr lang="de-CH" dirty="0" err="1"/>
              <a:t>Sunfounder</a:t>
            </a:r>
            <a:endParaRPr lang="de-CH" dirty="0"/>
          </a:p>
          <a:p>
            <a:r>
              <a:rPr lang="de-CH" dirty="0"/>
              <a:t>Gas-Sensoren von </a:t>
            </a:r>
            <a:r>
              <a:rPr lang="de-CH" dirty="0" err="1"/>
              <a:t>DFRobot</a:t>
            </a:r>
            <a:r>
              <a:rPr lang="de-CH" dirty="0"/>
              <a:t> (vorkalibriert)</a:t>
            </a:r>
          </a:p>
          <a:p>
            <a:pPr lvl="1"/>
            <a:r>
              <a:rPr lang="de-CH" dirty="0"/>
              <a:t>NH3</a:t>
            </a:r>
          </a:p>
          <a:p>
            <a:pPr lvl="1"/>
            <a:r>
              <a:rPr lang="de-CH" dirty="0"/>
              <a:t>CO</a:t>
            </a:r>
          </a:p>
          <a:p>
            <a:pPr lvl="1"/>
            <a:r>
              <a:rPr lang="de-CH" dirty="0"/>
              <a:t>O2</a:t>
            </a:r>
          </a:p>
          <a:p>
            <a:r>
              <a:rPr lang="de-CH" dirty="0" err="1"/>
              <a:t>NodeRed</a:t>
            </a:r>
            <a:endParaRPr lang="de-CH" dirty="0"/>
          </a:p>
          <a:p>
            <a:r>
              <a:rPr lang="de-CH" dirty="0"/>
              <a:t>Lidar von </a:t>
            </a:r>
            <a:r>
              <a:rPr lang="de-CH" dirty="0" err="1"/>
              <a:t>LDRobot</a:t>
            </a:r>
            <a:endParaRPr lang="de-CH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</p:spTree>
    <p:extLst>
      <p:ext uri="{BB962C8B-B14F-4D97-AF65-F5344CB8AC3E}">
        <p14:creationId xmlns:p14="http://schemas.microsoft.com/office/powerpoint/2010/main" val="2257862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High-Level </a:t>
            </a:r>
            <a:r>
              <a:rPr lang="de-CH" sz="4000" dirty="0"/>
              <a:t>Übersicht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pic>
        <p:nvPicPr>
          <p:cNvPr id="7" name="Grafik 6" descr="Ein Bild, das Text, Screenshot, Diagramm, Plan enthält.&#10;&#10;Automatisch generierte Beschreibung">
            <a:extLst>
              <a:ext uri="{FF2B5EF4-FFF2-40B4-BE49-F238E27FC236}">
                <a16:creationId xmlns:a16="http://schemas.microsoft.com/office/drawing/2014/main" id="{B9C62BA0-6722-BCD1-9B95-0B60DE287A1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69445" y="2035175"/>
            <a:ext cx="7849931" cy="351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79128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Code – Externe Libraries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0084663F-68C9-CF89-8F26-956EEC8088F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Sensor-Library von </a:t>
            </a:r>
            <a:r>
              <a:rPr lang="de-CH" dirty="0" err="1"/>
              <a:t>DFRobot</a:t>
            </a:r>
            <a:endParaRPr lang="de-CH" dirty="0"/>
          </a:p>
          <a:p>
            <a:pPr lvl="1"/>
            <a:r>
              <a:rPr lang="de-CH" dirty="0"/>
              <a:t>Problem: viele Fehler</a:t>
            </a:r>
          </a:p>
          <a:p>
            <a:pPr lvl="1"/>
            <a:r>
              <a:rPr lang="de-CH" dirty="0"/>
              <a:t>Folge: bricht immer wieder ab</a:t>
            </a:r>
          </a:p>
          <a:p>
            <a:pPr lvl="1"/>
            <a:r>
              <a:rPr lang="de-CH" dirty="0"/>
              <a:t>Lösung: Library </a:t>
            </a:r>
            <a:r>
              <a:rPr lang="de-CH" dirty="0" err="1"/>
              <a:t>clonen</a:t>
            </a:r>
            <a:r>
              <a:rPr lang="de-CH" dirty="0"/>
              <a:t> und umschreiben</a:t>
            </a:r>
          </a:p>
          <a:p>
            <a:r>
              <a:rPr lang="de-CH" dirty="0"/>
              <a:t>Controller </a:t>
            </a:r>
            <a:r>
              <a:rPr lang="de-CH" dirty="0" err="1"/>
              <a:t>PiCar</a:t>
            </a:r>
            <a:r>
              <a:rPr lang="de-CH" dirty="0"/>
              <a:t> von </a:t>
            </a:r>
            <a:r>
              <a:rPr lang="de-CH" dirty="0" err="1"/>
              <a:t>Sunfounder</a:t>
            </a:r>
            <a:endParaRPr lang="de-CH" dirty="0"/>
          </a:p>
          <a:p>
            <a:pPr lvl="1"/>
            <a:r>
              <a:rPr lang="de-CH" dirty="0" err="1"/>
              <a:t>SunFounder</a:t>
            </a:r>
            <a:r>
              <a:rPr lang="de-CH" dirty="0"/>
              <a:t>-Library</a:t>
            </a:r>
          </a:p>
          <a:p>
            <a:pPr lvl="1"/>
            <a:r>
              <a:rPr lang="de-CH" dirty="0"/>
              <a:t>Umschreiben von einigen Funktionen</a:t>
            </a:r>
          </a:p>
        </p:txBody>
      </p:sp>
    </p:spTree>
    <p:extLst>
      <p:ext uri="{BB962C8B-B14F-4D97-AF65-F5344CB8AC3E}">
        <p14:creationId xmlns:p14="http://schemas.microsoft.com/office/powerpoint/2010/main" val="30337515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 xmlns:p14="http://schemas.microsoft.com/office/powerpoint/2010/main" xmlns:a16="http://schemas.microsoft.com/office/drawing/2014/main" xmlns="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Code – </a:t>
            </a:r>
            <a:r>
              <a:rPr lang="en-US" sz="4000" dirty="0" err="1"/>
              <a:t>Datenverarbeitung</a:t>
            </a:r>
            <a:endParaRPr lang="en-US" sz="4000" dirty="0"/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xmlns:p14="http://schemas.microsoft.com/office/powerpoint/2010/main" xmlns:a16="http://schemas.microsoft.com/office/drawing/2014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8B1020-2446-618E-6258-82784E6DC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/>
              <a:t>Measurement-Loop:</a:t>
            </a:r>
          </a:p>
          <a:p>
            <a:pPr lvl="1"/>
            <a:r>
              <a:rPr lang="de-CH" dirty="0"/>
              <a:t>Messung im Measurement-Intervall von 0.1 Sekunden</a:t>
            </a:r>
          </a:p>
          <a:p>
            <a:pPr lvl="1"/>
            <a:r>
              <a:rPr lang="de-CH" dirty="0"/>
              <a:t>Alert-Überprüfung</a:t>
            </a:r>
          </a:p>
          <a:p>
            <a:pPr lvl="1"/>
            <a:r>
              <a:rPr lang="de-CH" dirty="0"/>
              <a:t>Aggregation der Werte über 0.5 Sekunden (Min, Max, </a:t>
            </a:r>
            <a:r>
              <a:rPr lang="de-CH" dirty="0" err="1"/>
              <a:t>Avg</a:t>
            </a:r>
            <a:r>
              <a:rPr lang="de-CH" dirty="0"/>
              <a:t>)</a:t>
            </a:r>
          </a:p>
          <a:p>
            <a:pPr lvl="1"/>
            <a:r>
              <a:rPr lang="de-CH" dirty="0"/>
              <a:t>MongoDB</a:t>
            </a:r>
          </a:p>
          <a:p>
            <a:pPr lvl="2"/>
            <a:r>
              <a:rPr lang="de-CH" dirty="0"/>
              <a:t>Datenbereinigung?</a:t>
            </a:r>
          </a:p>
        </p:txBody>
      </p:sp>
    </p:spTree>
    <p:extLst>
      <p:ext uri="{BB962C8B-B14F-4D97-AF65-F5344CB8AC3E}">
        <p14:creationId xmlns:p14="http://schemas.microsoft.com/office/powerpoint/2010/main" val="164564543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E9B448F0-DA06-4165-AB5F-4330A20E06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-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2">
            <a:extLst>
              <a:ext uri="{FF2B5EF4-FFF2-40B4-BE49-F238E27FC236}">
                <a16:creationId xmlns:a16="http://schemas.microsoft.com/office/drawing/2014/main" id="{92D83638-A467-411A-9C31-FE9A111CD8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3">
            <a:alphaModFix amt="30000"/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="" xmlns:a16="http://schemas.microsoft.com/office/drawing/2014/main" xmlns:p14="http://schemas.microsoft.com/office/powerpoint/2010/main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2" name="Group 11">
            <a:extLst>
              <a:ext uri="{FF2B5EF4-FFF2-40B4-BE49-F238E27FC236}">
                <a16:creationId xmlns:a16="http://schemas.microsoft.com/office/drawing/2014/main" id="{2576BCDF-119F-4EB5-83D7-ED823C93EB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20788" cy="6858001"/>
            <a:chOff x="-14288" y="0"/>
            <a:chExt cx="1220788" cy="6858001"/>
          </a:xfrm>
          <a:solidFill>
            <a:schemeClr val="tx2">
              <a:alpha val="45000"/>
            </a:schemeClr>
          </a:solidFill>
        </p:grpSpPr>
        <p:sp>
          <p:nvSpPr>
            <p:cNvPr id="13" name="Rectangle 5">
              <a:extLst>
                <a:ext uri="{FF2B5EF4-FFF2-40B4-BE49-F238E27FC236}">
                  <a16:creationId xmlns:a16="http://schemas.microsoft.com/office/drawing/2014/main" id="{43D63E8F-FD8A-4CE3-B7C9-3E9E2B66B5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300" y="4763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4" name="Freeform 6">
              <a:extLst>
                <a:ext uri="{FF2B5EF4-FFF2-40B4-BE49-F238E27FC236}">
                  <a16:creationId xmlns:a16="http://schemas.microsoft.com/office/drawing/2014/main" id="{D107D890-1831-46D8-90FB-F2FC0B2884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3337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5" name="Freeform 7">
              <a:extLst>
                <a:ext uri="{FF2B5EF4-FFF2-40B4-BE49-F238E27FC236}">
                  <a16:creationId xmlns:a16="http://schemas.microsoft.com/office/drawing/2014/main" id="{02440904-A4EC-4F72-8E22-AAF4D9DB5C1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6" name="Freeform 8">
              <a:extLst>
                <a:ext uri="{FF2B5EF4-FFF2-40B4-BE49-F238E27FC236}">
                  <a16:creationId xmlns:a16="http://schemas.microsoft.com/office/drawing/2014/main" id="{625E9C1F-1569-416B-A85C-FA143487225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0025" y="4763"/>
              <a:ext cx="369888" cy="1811338"/>
            </a:xfrm>
            <a:custGeom>
              <a:avLst/>
              <a:gdLst/>
              <a:ahLst/>
              <a:cxnLst/>
              <a:rect l="0" t="0" r="r" b="b"/>
              <a:pathLst>
                <a:path w="233" h="1141">
                  <a:moveTo>
                    <a:pt x="218" y="1141"/>
                  </a:moveTo>
                  <a:lnTo>
                    <a:pt x="0" y="626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623"/>
                  </a:lnTo>
                  <a:lnTo>
                    <a:pt x="233" y="1135"/>
                  </a:lnTo>
                  <a:lnTo>
                    <a:pt x="218" y="114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7" name="Freeform 9">
              <a:extLst>
                <a:ext uri="{FF2B5EF4-FFF2-40B4-BE49-F238E27FC236}">
                  <a16:creationId xmlns:a16="http://schemas.microsoft.com/office/drawing/2014/main" id="{3A186C77-43BF-4B1B-8170-48944F30575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03237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6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8" name="Freeform 10">
              <a:extLst>
                <a:ext uri="{FF2B5EF4-FFF2-40B4-BE49-F238E27FC236}">
                  <a16:creationId xmlns:a16="http://schemas.microsoft.com/office/drawing/2014/main" id="{FA8D72C1-8526-44B4-9333-5E0057ECCA2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85750" y="4763"/>
              <a:ext cx="369888" cy="1430338"/>
            </a:xfrm>
            <a:custGeom>
              <a:avLst/>
              <a:gdLst/>
              <a:ahLst/>
              <a:cxnLst/>
              <a:rect l="0" t="0" r="r" b="b"/>
              <a:pathLst>
                <a:path w="233" h="901">
                  <a:moveTo>
                    <a:pt x="221" y="901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380"/>
                  </a:lnTo>
                  <a:lnTo>
                    <a:pt x="233" y="895"/>
                  </a:lnTo>
                  <a:lnTo>
                    <a:pt x="221" y="90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19" name="Freeform 11">
              <a:extLst>
                <a:ext uri="{FF2B5EF4-FFF2-40B4-BE49-F238E27FC236}">
                  <a16:creationId xmlns:a16="http://schemas.microsoft.com/office/drawing/2014/main" id="{790E4BA0-9C47-48B6-AA4A-8FC22DA9541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46100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0" name="Freeform 12">
              <a:extLst>
                <a:ext uri="{FF2B5EF4-FFF2-40B4-BE49-F238E27FC236}">
                  <a16:creationId xmlns:a16="http://schemas.microsoft.com/office/drawing/2014/main" id="{FD051475-431F-4B9D-94C6-7B49A69582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3" y="0"/>
                    <a:pt x="40" y="7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9"/>
                    <a:pt x="31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1" name="Freeform 13">
              <a:extLst>
                <a:ext uri="{FF2B5EF4-FFF2-40B4-BE49-F238E27FC236}">
                  <a16:creationId xmlns:a16="http://schemas.microsoft.com/office/drawing/2014/main" id="{82255D2F-85A1-4A19-8BC4-EB2715F36C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88962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2" name="Freeform 14">
              <a:extLst>
                <a:ext uri="{FF2B5EF4-FFF2-40B4-BE49-F238E27FC236}">
                  <a16:creationId xmlns:a16="http://schemas.microsoft.com/office/drawing/2014/main" id="{EBC3A004-9794-4EFA-83F0-989248797CD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41350" y="0"/>
              <a:ext cx="422275" cy="527050"/>
            </a:xfrm>
            <a:custGeom>
              <a:avLst/>
              <a:gdLst/>
              <a:ahLst/>
              <a:cxnLst/>
              <a:rect l="0" t="0" r="r" b="b"/>
              <a:pathLst>
                <a:path w="266" h="332">
                  <a:moveTo>
                    <a:pt x="257" y="332"/>
                  </a:moveTo>
                  <a:lnTo>
                    <a:pt x="48" y="123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3" y="114"/>
                  </a:lnTo>
                  <a:lnTo>
                    <a:pt x="266" y="320"/>
                  </a:lnTo>
                  <a:lnTo>
                    <a:pt x="257" y="33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3" name="Freeform 15">
              <a:extLst>
                <a:ext uri="{FF2B5EF4-FFF2-40B4-BE49-F238E27FC236}">
                  <a16:creationId xmlns:a16="http://schemas.microsoft.com/office/drawing/2014/main" id="{6EFD9FC3-E11A-44E3-BCAC-A07F3C601F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20762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4" name="Line 16">
              <a:extLst>
                <a:ext uri="{FF2B5EF4-FFF2-40B4-BE49-F238E27FC236}">
                  <a16:creationId xmlns:a16="http://schemas.microsoft.com/office/drawing/2014/main" id="{AB6AB6F7-6592-4028-B349-1C0E53A29C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ShapeType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4763" y="9525"/>
              <a:ext cx="0" cy="0"/>
            </a:xfrm>
            <a:prstGeom prst="line">
              <a:avLst/>
            </a:prstGeom>
            <a:grpFill/>
            <a:ln w="15" cap="flat">
              <a:solidFill>
                <a:srgbClr val="FFFFFF"/>
              </a:solidFill>
              <a:prstDash val="solid"/>
              <a:miter lim="800000"/>
              <a:headEnd/>
              <a:tailEnd/>
            </a:ln>
          </p:spPr>
          <p:txBody>
            <a:bodyPr/>
            <a:lstStyle/>
            <a:p>
              <a:endParaRPr lang="en-US"/>
            </a:p>
          </p:txBody>
        </p:sp>
        <p:sp>
          <p:nvSpPr>
            <p:cNvPr id="25" name="Freeform 17">
              <a:extLst>
                <a:ext uri="{FF2B5EF4-FFF2-40B4-BE49-F238E27FC236}">
                  <a16:creationId xmlns:a16="http://schemas.microsoft.com/office/drawing/2014/main" id="{6C2415E6-F914-4C11-B48B-4910AA6CA6B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9525" y="1801813"/>
              <a:ext cx="123825" cy="127000"/>
            </a:xfrm>
            <a:custGeom>
              <a:avLst/>
              <a:gdLst/>
              <a:ahLst/>
              <a:cxnLst/>
              <a:rect l="0" t="0" r="r" b="b"/>
              <a:pathLst>
                <a:path w="78" h="80">
                  <a:moveTo>
                    <a:pt x="6" y="80"/>
                  </a:moveTo>
                  <a:lnTo>
                    <a:pt x="0" y="71"/>
                  </a:lnTo>
                  <a:lnTo>
                    <a:pt x="69" y="0"/>
                  </a:lnTo>
                  <a:lnTo>
                    <a:pt x="78" y="9"/>
                  </a:lnTo>
                  <a:lnTo>
                    <a:pt x="6" y="8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6" name="Freeform 18">
              <a:extLst>
                <a:ext uri="{FF2B5EF4-FFF2-40B4-BE49-F238E27FC236}">
                  <a16:creationId xmlns:a16="http://schemas.microsoft.com/office/drawing/2014/main" id="{2412013C-072A-489E-851A-CFEF91A9A6A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9525" y="3549650"/>
              <a:ext cx="147638" cy="481013"/>
            </a:xfrm>
            <a:custGeom>
              <a:avLst/>
              <a:gdLst/>
              <a:ahLst/>
              <a:cxnLst/>
              <a:rect l="0" t="0" r="r" b="b"/>
              <a:pathLst>
                <a:path w="93" h="303">
                  <a:moveTo>
                    <a:pt x="93" y="303"/>
                  </a:moveTo>
                  <a:lnTo>
                    <a:pt x="78" y="303"/>
                  </a:lnTo>
                  <a:lnTo>
                    <a:pt x="78" y="78"/>
                  </a:lnTo>
                  <a:lnTo>
                    <a:pt x="0" y="12"/>
                  </a:lnTo>
                  <a:lnTo>
                    <a:pt x="12" y="0"/>
                  </a:lnTo>
                  <a:lnTo>
                    <a:pt x="93" y="69"/>
                  </a:lnTo>
                  <a:lnTo>
                    <a:pt x="93" y="30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7" name="Freeform 19">
              <a:extLst>
                <a:ext uri="{FF2B5EF4-FFF2-40B4-BE49-F238E27FC236}">
                  <a16:creationId xmlns:a16="http://schemas.microsoft.com/office/drawing/2014/main" id="{DE93DF9F-296F-4DE4-8813-D8C04DE4CFC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28587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8" name="Freeform 20">
              <a:extLst>
                <a:ext uri="{FF2B5EF4-FFF2-40B4-BE49-F238E27FC236}">
                  <a16:creationId xmlns:a16="http://schemas.microsoft.com/office/drawing/2014/main" id="{F440D966-5030-460C-9916-BF9B9154218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04787" y="1849438"/>
              <a:ext cx="114300" cy="107950"/>
            </a:xfrm>
            <a:custGeom>
              <a:avLst/>
              <a:gdLst/>
              <a:ahLst/>
              <a:cxnLst/>
              <a:rect l="0" t="0" r="r" b="b"/>
              <a:pathLst>
                <a:path w="24" h="23">
                  <a:moveTo>
                    <a:pt x="12" y="23"/>
                  </a:moveTo>
                  <a:cubicBezTo>
                    <a:pt x="6" y="23"/>
                    <a:pt x="0" y="18"/>
                    <a:pt x="0" y="12"/>
                  </a:cubicBezTo>
                  <a:cubicBezTo>
                    <a:pt x="0" y="5"/>
                    <a:pt x="6" y="0"/>
                    <a:pt x="12" y="0"/>
                  </a:cubicBezTo>
                  <a:cubicBezTo>
                    <a:pt x="18" y="0"/>
                    <a:pt x="24" y="5"/>
                    <a:pt x="24" y="12"/>
                  </a:cubicBezTo>
                  <a:cubicBezTo>
                    <a:pt x="24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20" y="16"/>
                    <a:pt x="20" y="12"/>
                  </a:cubicBezTo>
                  <a:cubicBezTo>
                    <a:pt x="20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29" name="Rectangle 21">
              <a:extLst>
                <a:ext uri="{FF2B5EF4-FFF2-40B4-BE49-F238E27FC236}">
                  <a16:creationId xmlns:a16="http://schemas.microsoft.com/office/drawing/2014/main" id="{1EFE245D-BA05-4F4D-A6E8-40739F48E76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33350" y="4662488"/>
              <a:ext cx="23813" cy="2181225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0" name="Freeform 22">
              <a:extLst>
                <a:ext uri="{FF2B5EF4-FFF2-40B4-BE49-F238E27FC236}">
                  <a16:creationId xmlns:a16="http://schemas.microsoft.com/office/drawing/2014/main" id="{ED67811C-F735-441C-98A6-2517EC099AF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223837" y="5041900"/>
              <a:ext cx="369888" cy="1801813"/>
            </a:xfrm>
            <a:custGeom>
              <a:avLst/>
              <a:gdLst/>
              <a:ahLst/>
              <a:cxnLst/>
              <a:rect l="0" t="0" r="r" b="b"/>
              <a:pathLst>
                <a:path w="233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8" y="0"/>
                  </a:lnTo>
                  <a:lnTo>
                    <a:pt x="233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1" name="Freeform 23">
              <a:extLst>
                <a:ext uri="{FF2B5EF4-FFF2-40B4-BE49-F238E27FC236}">
                  <a16:creationId xmlns:a16="http://schemas.microsoft.com/office/drawing/2014/main" id="{3070FC44-32F9-470F-A131-868F3F1DB72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387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2" name="Freeform 24">
              <a:extLst>
                <a:ext uri="{FF2B5EF4-FFF2-40B4-BE49-F238E27FC236}">
                  <a16:creationId xmlns:a16="http://schemas.microsoft.com/office/drawing/2014/main" id="{95FB52C7-C779-4E3F-978C-4595FEF868F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-14288" y="5627688"/>
              <a:ext cx="85725" cy="1216025"/>
            </a:xfrm>
            <a:custGeom>
              <a:avLst/>
              <a:gdLst/>
              <a:ahLst/>
              <a:cxnLst/>
              <a:rect l="0" t="0" r="r" b="b"/>
              <a:pathLst>
                <a:path w="54" h="766">
                  <a:moveTo>
                    <a:pt x="54" y="766"/>
                  </a:moveTo>
                  <a:lnTo>
                    <a:pt x="36" y="766"/>
                  </a:lnTo>
                  <a:lnTo>
                    <a:pt x="36" y="149"/>
                  </a:lnTo>
                  <a:lnTo>
                    <a:pt x="0" y="3"/>
                  </a:lnTo>
                  <a:lnTo>
                    <a:pt x="18" y="0"/>
                  </a:lnTo>
                  <a:lnTo>
                    <a:pt x="54" y="146"/>
                  </a:lnTo>
                  <a:lnTo>
                    <a:pt x="54" y="76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3" name="Freeform 25">
              <a:extLst>
                <a:ext uri="{FF2B5EF4-FFF2-40B4-BE49-F238E27FC236}">
                  <a16:creationId xmlns:a16="http://schemas.microsoft.com/office/drawing/2014/main" id="{D4EB1759-62AC-4B24-9DC6-E4F8737E898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27050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4" name="Freeform 26">
              <a:extLst>
                <a:ext uri="{FF2B5EF4-FFF2-40B4-BE49-F238E27FC236}">
                  <a16:creationId xmlns:a16="http://schemas.microsoft.com/office/drawing/2014/main" id="{7BF6FB39-864B-4F58-86E8-790E16FB3CD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309562" y="5422900"/>
              <a:ext cx="374650" cy="1425575"/>
            </a:xfrm>
            <a:custGeom>
              <a:avLst/>
              <a:gdLst/>
              <a:ahLst/>
              <a:cxnLst/>
              <a:rect l="0" t="0" r="r" b="b"/>
              <a:pathLst>
                <a:path w="236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3" y="512"/>
                  </a:lnTo>
                  <a:lnTo>
                    <a:pt x="221" y="0"/>
                  </a:lnTo>
                  <a:lnTo>
                    <a:pt x="236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5" name="Freeform 27">
              <a:extLst>
                <a:ext uri="{FF2B5EF4-FFF2-40B4-BE49-F238E27FC236}">
                  <a16:creationId xmlns:a16="http://schemas.microsoft.com/office/drawing/2014/main" id="{5FE4FA46-B51C-43DA-87FC-2644ED117A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569912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6" name="Freeform 28">
              <a:extLst>
                <a:ext uri="{FF2B5EF4-FFF2-40B4-BE49-F238E27FC236}">
                  <a16:creationId xmlns:a16="http://schemas.microsoft.com/office/drawing/2014/main" id="{25DD1322-2D3A-4E7B-B23B-B4F96E02C2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7" name="Freeform 29">
              <a:extLst>
                <a:ext uri="{FF2B5EF4-FFF2-40B4-BE49-F238E27FC236}">
                  <a16:creationId xmlns:a16="http://schemas.microsoft.com/office/drawing/2014/main" id="{6E4FFBEB-52BB-494D-AD99-A0F072AB6F35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12775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8" name="Freeform 30">
              <a:extLst>
                <a:ext uri="{FF2B5EF4-FFF2-40B4-BE49-F238E27FC236}">
                  <a16:creationId xmlns:a16="http://schemas.microsoft.com/office/drawing/2014/main" id="{7DE92406-3F65-4333-BAAA-A9A7B5AEE91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669925" y="6330950"/>
              <a:ext cx="417513" cy="517525"/>
            </a:xfrm>
            <a:custGeom>
              <a:avLst/>
              <a:gdLst/>
              <a:ahLst/>
              <a:cxnLst/>
              <a:rect l="0" t="0" r="r" b="b"/>
              <a:pathLst>
                <a:path w="263" h="326">
                  <a:moveTo>
                    <a:pt x="15" y="326"/>
                  </a:moveTo>
                  <a:lnTo>
                    <a:pt x="0" y="320"/>
                  </a:lnTo>
                  <a:lnTo>
                    <a:pt x="45" y="206"/>
                  </a:lnTo>
                  <a:lnTo>
                    <a:pt x="48" y="206"/>
                  </a:lnTo>
                  <a:lnTo>
                    <a:pt x="254" y="0"/>
                  </a:lnTo>
                  <a:lnTo>
                    <a:pt x="263" y="12"/>
                  </a:lnTo>
                  <a:lnTo>
                    <a:pt x="60" y="215"/>
                  </a:lnTo>
                  <a:lnTo>
                    <a:pt x="15" y="32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39" name="Freeform 31">
              <a:extLst>
                <a:ext uri="{FF2B5EF4-FFF2-40B4-BE49-F238E27FC236}">
                  <a16:creationId xmlns:a16="http://schemas.microsoft.com/office/drawing/2014/main" id="{B8B0FFC4-D1BB-4BB9-A224-BB78BFD3380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049337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2" name="Title 1">
            <a:extLst>
              <a:ext uri="{FF2B5EF4-FFF2-40B4-BE49-F238E27FC236}">
                <a16:creationId xmlns:a16="http://schemas.microsoft.com/office/drawing/2014/main" id="{80290719-DCB6-8C00-750A-5827EDBD35C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1411" y="748240"/>
            <a:ext cx="9906000" cy="1117073"/>
          </a:xfrm>
        </p:spPr>
        <p:txBody>
          <a:bodyPr>
            <a:normAutofit/>
          </a:bodyPr>
          <a:lstStyle/>
          <a:p>
            <a:pPr algn="ctr"/>
            <a:r>
              <a:rPr lang="en-US" sz="4000" dirty="0"/>
              <a:t>Code – Alarm</a:t>
            </a:r>
          </a:p>
        </p:txBody>
      </p:sp>
      <p:grpSp>
        <p:nvGrpSpPr>
          <p:cNvPr id="41" name="Group 40">
            <a:extLst>
              <a:ext uri="{FF2B5EF4-FFF2-40B4-BE49-F238E27FC236}">
                <a16:creationId xmlns:a16="http://schemas.microsoft.com/office/drawing/2014/main" id="{8DB4BB99-C854-45F9-BED1-63D15E3A24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11364912" y="0"/>
            <a:ext cx="674688" cy="6848476"/>
            <a:chOff x="11364912" y="0"/>
            <a:chExt cx="674688" cy="6848476"/>
          </a:xfrm>
          <a:solidFill>
            <a:schemeClr val="tx2">
              <a:alpha val="45000"/>
            </a:schemeClr>
          </a:solidFill>
        </p:grpSpPr>
        <p:sp>
          <p:nvSpPr>
            <p:cNvPr id="42" name="Freeform 32">
              <a:extLst>
                <a:ext uri="{FF2B5EF4-FFF2-40B4-BE49-F238E27FC236}">
                  <a16:creationId xmlns:a16="http://schemas.microsoft.com/office/drawing/2014/main" id="{5D1CCC4C-284C-4BF6-97D9-D9746746348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83975" y="0"/>
              <a:ext cx="417513" cy="512763"/>
            </a:xfrm>
            <a:custGeom>
              <a:avLst/>
              <a:gdLst/>
              <a:ahLst/>
              <a:cxnLst/>
              <a:rect l="0" t="0" r="r" b="b"/>
              <a:pathLst>
                <a:path w="263" h="323">
                  <a:moveTo>
                    <a:pt x="12" y="323"/>
                  </a:moveTo>
                  <a:lnTo>
                    <a:pt x="0" y="314"/>
                  </a:lnTo>
                  <a:lnTo>
                    <a:pt x="203" y="108"/>
                  </a:lnTo>
                  <a:lnTo>
                    <a:pt x="248" y="0"/>
                  </a:lnTo>
                  <a:lnTo>
                    <a:pt x="263" y="6"/>
                  </a:lnTo>
                  <a:lnTo>
                    <a:pt x="218" y="117"/>
                  </a:lnTo>
                  <a:lnTo>
                    <a:pt x="218" y="117"/>
                  </a:lnTo>
                  <a:lnTo>
                    <a:pt x="12" y="32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3" name="Freeform 33">
              <a:extLst>
                <a:ext uri="{FF2B5EF4-FFF2-40B4-BE49-F238E27FC236}">
                  <a16:creationId xmlns:a16="http://schemas.microsoft.com/office/drawing/2014/main" id="{35D82D1B-EB09-4028-9107-D60B547C7B4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364912" y="474663"/>
              <a:ext cx="157163" cy="152400"/>
            </a:xfrm>
            <a:custGeom>
              <a:avLst/>
              <a:gdLst/>
              <a:ahLst/>
              <a:cxnLst/>
              <a:rect l="0" t="0" r="r" b="b"/>
              <a:pathLst>
                <a:path w="33" h="32">
                  <a:moveTo>
                    <a:pt x="17" y="32"/>
                  </a:moveTo>
                  <a:cubicBezTo>
                    <a:pt x="13" y="32"/>
                    <a:pt x="9" y="30"/>
                    <a:pt x="6" y="27"/>
                  </a:cubicBezTo>
                  <a:cubicBezTo>
                    <a:pt x="0" y="21"/>
                    <a:pt x="0" y="11"/>
                    <a:pt x="6" y="5"/>
                  </a:cubicBezTo>
                  <a:cubicBezTo>
                    <a:pt x="9" y="2"/>
                    <a:pt x="13" y="0"/>
                    <a:pt x="17" y="0"/>
                  </a:cubicBezTo>
                  <a:cubicBezTo>
                    <a:pt x="21" y="0"/>
                    <a:pt x="25" y="2"/>
                    <a:pt x="28" y="5"/>
                  </a:cubicBezTo>
                  <a:cubicBezTo>
                    <a:pt x="31" y="8"/>
                    <a:pt x="33" y="12"/>
                    <a:pt x="33" y="16"/>
                  </a:cubicBezTo>
                  <a:cubicBezTo>
                    <a:pt x="33" y="20"/>
                    <a:pt x="31" y="24"/>
                    <a:pt x="28" y="27"/>
                  </a:cubicBezTo>
                  <a:cubicBezTo>
                    <a:pt x="25" y="30"/>
                    <a:pt x="21" y="32"/>
                    <a:pt x="17" y="32"/>
                  </a:cubicBezTo>
                  <a:close/>
                  <a:moveTo>
                    <a:pt x="17" y="4"/>
                  </a:moveTo>
                  <a:cubicBezTo>
                    <a:pt x="14" y="4"/>
                    <a:pt x="11" y="6"/>
                    <a:pt x="9" y="8"/>
                  </a:cubicBezTo>
                  <a:cubicBezTo>
                    <a:pt x="4" y="12"/>
                    <a:pt x="4" y="20"/>
                    <a:pt x="9" y="24"/>
                  </a:cubicBezTo>
                  <a:cubicBezTo>
                    <a:pt x="11" y="27"/>
                    <a:pt x="14" y="28"/>
                    <a:pt x="17" y="28"/>
                  </a:cubicBezTo>
                  <a:cubicBezTo>
                    <a:pt x="20" y="28"/>
                    <a:pt x="23" y="27"/>
                    <a:pt x="26" y="24"/>
                  </a:cubicBezTo>
                  <a:cubicBezTo>
                    <a:pt x="30" y="20"/>
                    <a:pt x="30" y="12"/>
                    <a:pt x="26" y="8"/>
                  </a:cubicBezTo>
                  <a:cubicBezTo>
                    <a:pt x="23" y="6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4" name="Freeform 34">
              <a:extLst>
                <a:ext uri="{FF2B5EF4-FFF2-40B4-BE49-F238E27FC236}">
                  <a16:creationId xmlns:a16="http://schemas.microsoft.com/office/drawing/2014/main" id="{1389EE93-8059-437E-8507-7557AD68FB1D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1612" y="1539875"/>
              <a:ext cx="188913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5" name="Freeform 35">
              <a:extLst>
                <a:ext uri="{FF2B5EF4-FFF2-40B4-BE49-F238E27FC236}">
                  <a16:creationId xmlns:a16="http://schemas.microsoft.com/office/drawing/2014/main" id="{377C05DC-75FF-4426-A34F-DBF0C7E7BEF4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531600" y="5694363"/>
              <a:ext cx="298450" cy="1154113"/>
            </a:xfrm>
            <a:custGeom>
              <a:avLst/>
              <a:gdLst/>
              <a:ahLst/>
              <a:cxnLst/>
              <a:rect l="0" t="0" r="r" b="b"/>
              <a:pathLst>
                <a:path w="188" h="727">
                  <a:moveTo>
                    <a:pt x="15" y="727"/>
                  </a:moveTo>
                  <a:lnTo>
                    <a:pt x="0" y="727"/>
                  </a:lnTo>
                  <a:lnTo>
                    <a:pt x="0" y="407"/>
                  </a:lnTo>
                  <a:lnTo>
                    <a:pt x="0" y="407"/>
                  </a:lnTo>
                  <a:lnTo>
                    <a:pt x="176" y="0"/>
                  </a:lnTo>
                  <a:lnTo>
                    <a:pt x="188" y="6"/>
                  </a:lnTo>
                  <a:lnTo>
                    <a:pt x="15" y="410"/>
                  </a:lnTo>
                  <a:lnTo>
                    <a:pt x="15" y="7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6" name="Freeform 36">
              <a:extLst>
                <a:ext uri="{FF2B5EF4-FFF2-40B4-BE49-F238E27FC236}">
                  <a16:creationId xmlns:a16="http://schemas.microsoft.com/office/drawing/2014/main" id="{03D385C8-866D-437D-91B1-2E3ECDD88E59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72900" y="5551488"/>
              <a:ext cx="157163" cy="155575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5"/>
                    <a:pt x="0" y="16"/>
                  </a:cubicBezTo>
                  <a:cubicBezTo>
                    <a:pt x="0" y="7"/>
                    <a:pt x="8" y="0"/>
                    <a:pt x="17" y="0"/>
                  </a:cubicBezTo>
                  <a:cubicBezTo>
                    <a:pt x="26" y="0"/>
                    <a:pt x="33" y="7"/>
                    <a:pt x="33" y="16"/>
                  </a:cubicBezTo>
                  <a:cubicBezTo>
                    <a:pt x="33" y="25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9"/>
                    <a:pt x="4" y="16"/>
                  </a:cubicBezTo>
                  <a:cubicBezTo>
                    <a:pt x="4" y="23"/>
                    <a:pt x="10" y="29"/>
                    <a:pt x="17" y="29"/>
                  </a:cubicBezTo>
                  <a:cubicBezTo>
                    <a:pt x="23" y="29"/>
                    <a:pt x="29" y="23"/>
                    <a:pt x="29" y="16"/>
                  </a:cubicBezTo>
                  <a:cubicBezTo>
                    <a:pt x="29" y="9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7" name="Freeform 37">
              <a:extLst>
                <a:ext uri="{FF2B5EF4-FFF2-40B4-BE49-F238E27FC236}">
                  <a16:creationId xmlns:a16="http://schemas.microsoft.com/office/drawing/2014/main" id="{3F649CBB-748F-4C79-A14F-C531C40B08B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710987" y="4763"/>
              <a:ext cx="304800" cy="1544638"/>
            </a:xfrm>
            <a:custGeom>
              <a:avLst/>
              <a:gdLst/>
              <a:ahLst/>
              <a:cxnLst/>
              <a:rect l="0" t="0" r="r" b="b"/>
              <a:pathLst>
                <a:path w="192" h="973">
                  <a:moveTo>
                    <a:pt x="15" y="973"/>
                  </a:moveTo>
                  <a:lnTo>
                    <a:pt x="0" y="973"/>
                  </a:lnTo>
                  <a:lnTo>
                    <a:pt x="0" y="790"/>
                  </a:lnTo>
                  <a:lnTo>
                    <a:pt x="174" y="614"/>
                  </a:lnTo>
                  <a:lnTo>
                    <a:pt x="174" y="0"/>
                  </a:lnTo>
                  <a:lnTo>
                    <a:pt x="192" y="0"/>
                  </a:lnTo>
                  <a:lnTo>
                    <a:pt x="192" y="620"/>
                  </a:lnTo>
                  <a:lnTo>
                    <a:pt x="15" y="796"/>
                  </a:lnTo>
                  <a:lnTo>
                    <a:pt x="15" y="973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8" name="Freeform 38">
              <a:extLst>
                <a:ext uri="{FF2B5EF4-FFF2-40B4-BE49-F238E27FC236}">
                  <a16:creationId xmlns:a16="http://schemas.microsoft.com/office/drawing/2014/main" id="{7F4622C0-84AF-41F1-9128-FE73CADD36F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636375" y="4867275"/>
              <a:ext cx="188913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49" name="Freeform 39">
              <a:extLst>
                <a:ext uri="{FF2B5EF4-FFF2-40B4-BE49-F238E27FC236}">
                  <a16:creationId xmlns:a16="http://schemas.microsoft.com/office/drawing/2014/main" id="{CC6F29C1-A471-4CDE-8C21-E4B15C5EF47A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441112" y="5046663"/>
              <a:ext cx="307975" cy="1801813"/>
            </a:xfrm>
            <a:custGeom>
              <a:avLst/>
              <a:gdLst/>
              <a:ahLst/>
              <a:cxnLst/>
              <a:rect l="0" t="0" r="r" b="b"/>
              <a:pathLst>
                <a:path w="194" h="1135">
                  <a:moveTo>
                    <a:pt x="18" y="1135"/>
                  </a:moveTo>
                  <a:lnTo>
                    <a:pt x="0" y="1135"/>
                  </a:lnTo>
                  <a:lnTo>
                    <a:pt x="0" y="354"/>
                  </a:lnTo>
                  <a:lnTo>
                    <a:pt x="176" y="177"/>
                  </a:lnTo>
                  <a:lnTo>
                    <a:pt x="176" y="0"/>
                  </a:lnTo>
                  <a:lnTo>
                    <a:pt x="194" y="0"/>
                  </a:lnTo>
                  <a:lnTo>
                    <a:pt x="194" y="183"/>
                  </a:lnTo>
                  <a:lnTo>
                    <a:pt x="18" y="360"/>
                  </a:lnTo>
                  <a:lnTo>
                    <a:pt x="18" y="1135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0" name="Freeform 40">
              <a:extLst>
                <a:ext uri="{FF2B5EF4-FFF2-40B4-BE49-F238E27FC236}">
                  <a16:creationId xmlns:a16="http://schemas.microsoft.com/office/drawing/2014/main" id="{67F5B7DA-86C7-4AE0-96B6-D7F5AA51E21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EditPoint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849100" y="64166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  <p:sp>
          <p:nvSpPr>
            <p:cNvPr id="51" name="Rectangle 41">
              <a:extLst>
                <a:ext uri="{FF2B5EF4-FFF2-40B4-BE49-F238E27FC236}">
                  <a16:creationId xmlns:a16="http://schemas.microsoft.com/office/drawing/2014/main" id="{0FA481E3-0439-484A-AC9B-19D58B98E49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>
              <a:spLocks noChangeArrowheads="1"/>
            </p:cNvSpPr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 bwMode="auto">
            <a:xfrm>
              <a:off x="11939587" y="6596063"/>
              <a:ext cx="23813" cy="2524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="" xmlns:a16="http://schemas.microsoft.com/office/drawing/2014/main" xmlns:p14="http://schemas.microsoft.com/office/powerpoint/2010/main"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endParaRPr lang="en-US"/>
            </a:p>
          </p:txBody>
        </p:sp>
      </p:grp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E98B1020-2446-618E-6258-82784E6DC7D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06500" y="1928813"/>
            <a:ext cx="9840911" cy="4786311"/>
          </a:xfrm>
        </p:spPr>
        <p:txBody>
          <a:bodyPr anchor="t">
            <a:normAutofit/>
          </a:bodyPr>
          <a:lstStyle/>
          <a:p>
            <a:r>
              <a:rPr lang="de-CH" dirty="0" err="1"/>
              <a:t>AlertManager</a:t>
            </a:r>
            <a:r>
              <a:rPr lang="de-CH" dirty="0"/>
              <a:t>:</a:t>
            </a:r>
          </a:p>
          <a:p>
            <a:pPr lvl="1"/>
            <a:r>
              <a:rPr lang="de-CH" dirty="0"/>
              <a:t>Setup-Verwaltung</a:t>
            </a:r>
          </a:p>
          <a:p>
            <a:pPr lvl="1"/>
            <a:r>
              <a:rPr lang="de-CH" dirty="0"/>
              <a:t>Überprüfung ob Schwellenwerte über- beziehungsweise unterschritten wurden</a:t>
            </a:r>
          </a:p>
          <a:p>
            <a:r>
              <a:rPr lang="de-CH" dirty="0"/>
              <a:t>Modi:</a:t>
            </a: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E924B6A4-7C14-6E47-CE64-60A2CD99DBA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92649219"/>
              </p:ext>
            </p:extLst>
          </p:nvPr>
        </p:nvGraphicFramePr>
        <p:xfrm>
          <a:off x="1463674" y="3868884"/>
          <a:ext cx="8457908" cy="1685924"/>
        </p:xfrm>
        <a:graphic>
          <a:graphicData uri="http://schemas.openxmlformats.org/drawingml/2006/table">
            <a:tbl>
              <a:tblPr firstRow="1" bandRow="1">
                <a:tableStyleId>{21E4AEA4-8DFA-4A89-87EB-49C32662AFE0}</a:tableStyleId>
              </a:tblPr>
              <a:tblGrid>
                <a:gridCol w="2114477">
                  <a:extLst>
                    <a:ext uri="{9D8B030D-6E8A-4147-A177-3AD203B41FA5}">
                      <a16:colId xmlns:a16="http://schemas.microsoft.com/office/drawing/2014/main" val="2914343458"/>
                    </a:ext>
                  </a:extLst>
                </a:gridCol>
                <a:gridCol w="2114477">
                  <a:extLst>
                    <a:ext uri="{9D8B030D-6E8A-4147-A177-3AD203B41FA5}">
                      <a16:colId xmlns:a16="http://schemas.microsoft.com/office/drawing/2014/main" val="296978700"/>
                    </a:ext>
                  </a:extLst>
                </a:gridCol>
                <a:gridCol w="2114477">
                  <a:extLst>
                    <a:ext uri="{9D8B030D-6E8A-4147-A177-3AD203B41FA5}">
                      <a16:colId xmlns:a16="http://schemas.microsoft.com/office/drawing/2014/main" val="3870897865"/>
                    </a:ext>
                  </a:extLst>
                </a:gridCol>
                <a:gridCol w="2114477">
                  <a:extLst>
                    <a:ext uri="{9D8B030D-6E8A-4147-A177-3AD203B41FA5}">
                      <a16:colId xmlns:a16="http://schemas.microsoft.com/office/drawing/2014/main" val="3994926207"/>
                    </a:ext>
                  </a:extLst>
                </a:gridCol>
              </a:tblGrid>
              <a:tr h="421481">
                <a:tc>
                  <a:txBody>
                    <a:bodyPr/>
                    <a:lstStyle/>
                    <a:p>
                      <a:endParaRPr lang="de-CH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ALERT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ACKNOWLEDGE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6591304"/>
                  </a:ext>
                </a:extLst>
              </a:tr>
              <a:tr h="421481">
                <a:tc>
                  <a:txBody>
                    <a:bodyPr/>
                    <a:lstStyle/>
                    <a:p>
                      <a:r>
                        <a:rPr lang="de-CH" dirty="0"/>
                        <a:t>Grüne LED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Leuchtend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18205213"/>
                  </a:ext>
                </a:extLst>
              </a:tr>
              <a:tr h="421481">
                <a:tc>
                  <a:txBody>
                    <a:bodyPr/>
                    <a:lstStyle/>
                    <a:p>
                      <a:r>
                        <a:rPr lang="de-CH" dirty="0"/>
                        <a:t>Rote LED(s)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Blinkend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Leuchtend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35030168"/>
                  </a:ext>
                </a:extLst>
              </a:tr>
              <a:tr h="421481">
                <a:tc>
                  <a:txBody>
                    <a:bodyPr/>
                    <a:lstStyle/>
                    <a:p>
                      <a:r>
                        <a:rPr lang="de-CH" dirty="0"/>
                        <a:t>Buzzer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de-CH" dirty="0"/>
                        <a:t>Aus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0193681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2881314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rcuit">
  <a:themeElements>
    <a:clrScheme name="Greyscal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ircui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ircuit" id="{0AC2F7E7-15F5-431C-B2A2-456FE929F56C}" vid="{0911B802-464C-4241-8DD9-B60FF88E379F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Circuit</Template>
  <TotalTime>10</TotalTime>
  <Words>443</Words>
  <Application>Microsoft Macintosh PowerPoint</Application>
  <PresentationFormat>Widescreen</PresentationFormat>
  <Paragraphs>145</Paragraphs>
  <Slides>21</Slides>
  <Notes>21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Aptos</vt:lpstr>
      <vt:lpstr>Arial</vt:lpstr>
      <vt:lpstr>Tw Cen MT</vt:lpstr>
      <vt:lpstr>Circuit</vt:lpstr>
      <vt:lpstr>Gruppe 8 Livio Bürgisser – Noémie Käser – Daniela Komenda</vt:lpstr>
      <vt:lpstr>Übersicht</vt:lpstr>
      <vt:lpstr>Problemstellung</vt:lpstr>
      <vt:lpstr>Lösung</vt:lpstr>
      <vt:lpstr>Benutzte Sensoren / Technologie</vt:lpstr>
      <vt:lpstr>High-Level Übersicht</vt:lpstr>
      <vt:lpstr>Code – Externe Libraries</vt:lpstr>
      <vt:lpstr>Code – Datenverarbeitung</vt:lpstr>
      <vt:lpstr>Code – Alarm</vt:lpstr>
      <vt:lpstr>Elektronik – Breadboard-Prototyping</vt:lpstr>
      <vt:lpstr>Elektronik – Platinen-Design</vt:lpstr>
      <vt:lpstr>Elektronik – Platinen-Design mit KiCAD</vt:lpstr>
      <vt:lpstr>Elektronik – Platinen-Design</vt:lpstr>
      <vt:lpstr>PowerPoint Presentation</vt:lpstr>
      <vt:lpstr>Elektronik – Produktion durch PCB-Way</vt:lpstr>
      <vt:lpstr>Elektronik – Löten</vt:lpstr>
      <vt:lpstr>Dashboard mit Node Red</vt:lpstr>
      <vt:lpstr>Node ReD FLOW</vt:lpstr>
      <vt:lpstr>Weiterführende Ideen</vt:lpstr>
      <vt:lpstr>Live-Demo</vt:lpstr>
      <vt:lpstr>Github-Repo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Gruppe 8</dc:title>
  <dc:creator>Komenda Daniela (komendan)</dc:creator>
  <cp:lastModifiedBy>Komenda Daniela (komendan)</cp:lastModifiedBy>
  <cp:revision>132</cp:revision>
  <dcterms:created xsi:type="dcterms:W3CDTF">2024-02-24T09:02:33Z</dcterms:created>
  <dcterms:modified xsi:type="dcterms:W3CDTF">2024-06-03T12:56:28Z</dcterms:modified>
</cp:coreProperties>
</file>

<file path=docProps/thumbnail.jpeg>
</file>